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48" r:id="rId3"/>
    <p:sldId id="350" r:id="rId4"/>
    <p:sldId id="1159" r:id="rId5"/>
    <p:sldId id="1173" r:id="rId6"/>
    <p:sldId id="1176" r:id="rId7"/>
    <p:sldId id="1178" r:id="rId8"/>
    <p:sldId id="1242" r:id="rId9"/>
    <p:sldId id="1180" r:id="rId10"/>
    <p:sldId id="1219" r:id="rId11"/>
    <p:sldId id="1181" r:id="rId12"/>
    <p:sldId id="1182" r:id="rId13"/>
    <p:sldId id="1183" r:id="rId14"/>
    <p:sldId id="1220" r:id="rId15"/>
    <p:sldId id="1185" r:id="rId16"/>
    <p:sldId id="1204" r:id="rId17"/>
    <p:sldId id="1186" r:id="rId18"/>
    <p:sldId id="1187" r:id="rId19"/>
    <p:sldId id="1188" r:id="rId20"/>
    <p:sldId id="1208" r:id="rId21"/>
    <p:sldId id="1246" r:id="rId22"/>
    <p:sldId id="1243" r:id="rId23"/>
    <p:sldId id="1247" r:id="rId24"/>
    <p:sldId id="1244" r:id="rId25"/>
    <p:sldId id="1192" r:id="rId26"/>
    <p:sldId id="1193" r:id="rId27"/>
    <p:sldId id="1194" r:id="rId28"/>
    <p:sldId id="1245" r:id="rId29"/>
    <p:sldId id="1195" r:id="rId30"/>
    <p:sldId id="1196" r:id="rId31"/>
    <p:sldId id="1197" r:id="rId32"/>
    <p:sldId id="1205" r:id="rId33"/>
    <p:sldId id="1198" r:id="rId34"/>
    <p:sldId id="1206" r:id="rId35"/>
    <p:sldId id="1207" r:id="rId36"/>
    <p:sldId id="1249" r:id="rId37"/>
    <p:sldId id="1250" r:id="rId38"/>
    <p:sldId id="1251" r:id="rId39"/>
    <p:sldId id="1252" r:id="rId40"/>
    <p:sldId id="1253" r:id="rId41"/>
    <p:sldId id="1254" r:id="rId42"/>
    <p:sldId id="1255" r:id="rId43"/>
    <p:sldId id="1241" r:id="rId44"/>
    <p:sldId id="1256" r:id="rId45"/>
    <p:sldId id="1257" r:id="rId46"/>
    <p:sldId id="1258" r:id="rId47"/>
    <p:sldId id="1259" r:id="rId48"/>
    <p:sldId id="1215" r:id="rId49"/>
    <p:sldId id="1236" r:id="rId50"/>
    <p:sldId id="1222" r:id="rId51"/>
    <p:sldId id="1237" r:id="rId52"/>
    <p:sldId id="1238" r:id="rId53"/>
    <p:sldId id="1239" r:id="rId54"/>
    <p:sldId id="124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14"/>
    <p:restoredTop sz="82808"/>
  </p:normalViewPr>
  <p:slideViewPr>
    <p:cSldViewPr snapToGrid="0" snapToObjects="1">
      <p:cViewPr varScale="1">
        <p:scale>
          <a:sx n="157" d="100"/>
          <a:sy n="157" d="100"/>
        </p:scale>
        <p:origin x="1744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1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66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2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6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NUL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126919"/>
            <a:ext cx="10515600" cy="2852737"/>
          </a:xfrm>
        </p:spPr>
        <p:txBody>
          <a:bodyPr/>
          <a:lstStyle/>
          <a:p>
            <a:r>
              <a:rPr lang="en-US" dirty="0"/>
              <a:t>Today’s Lecture</a:t>
            </a:r>
            <a:br>
              <a:rPr lang="en-US" dirty="0"/>
            </a:b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chemeClr val="accent1"/>
                </a:solidFill>
              </a:rPr>
              <a:t>(Get prepared for heavier math today</a:t>
            </a:r>
            <a:r>
              <a:rPr lang="mr-IN" sz="3600" b="1">
                <a:solidFill>
                  <a:schemeClr val="accent1"/>
                </a:solidFill>
              </a:rPr>
              <a:t>…</a:t>
            </a:r>
            <a:r>
              <a:rPr lang="en-US" sz="3600" b="1">
                <a:solidFill>
                  <a:schemeClr val="accent1"/>
                </a:solidFill>
              </a:rPr>
              <a:t>)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212441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8722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827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40080"/>
            <a:ext cx="10515600" cy="1224915"/>
          </a:xfrm>
        </p:spPr>
        <p:txBody>
          <a:bodyPr/>
          <a:lstStyle/>
          <a:p>
            <a:r>
              <a:rPr lang="en-US" dirty="0"/>
              <a:t>SVM and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60" y="2878819"/>
                <a:ext cx="3145790" cy="11249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/>
          <p:cNvSpPr txBox="1">
            <a:spLocks/>
          </p:cNvSpPr>
          <p:nvPr/>
        </p:nvSpPr>
        <p:spPr>
          <a:xfrm>
            <a:off x="6089650" y="2131577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9" y="2117741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13D0CD0-DFB6-4249-9306-49E2D73C046E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/>
              <p:nvPr/>
            </p:nvSpPr>
            <p:spPr>
              <a:xfrm>
                <a:off x="6973815" y="4525617"/>
                <a:ext cx="3270702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4F037-A612-A64B-8EA1-88B91BE7A5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815" y="4525617"/>
                <a:ext cx="3270702" cy="1124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4931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5346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832195"/>
            <a:ext cx="10958706" cy="125745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Derive the corresponding dual from hard-margin SVM</a:t>
            </a:r>
          </a:p>
          <a:p>
            <a:pPr marL="457200" indent="-457200">
              <a:buAutoNum type="arabicPeriod"/>
            </a:pPr>
            <a:r>
              <a:rPr lang="en-US" dirty="0"/>
              <a:t>Connect optimal primal solution with optimal dual solution using KKT conditions</a:t>
            </a:r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0349-C819-134C-8779-746E0AE9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C2F0E-3664-944D-9EF3-391CBB82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endParaRPr lang="en-US" dirty="0"/>
          </a:p>
          <a:p>
            <a:r>
              <a:rPr lang="en-US" dirty="0"/>
              <a:t>Homework 5 will be announced early next week</a:t>
            </a:r>
          </a:p>
          <a:p>
            <a:pPr lvl="1"/>
            <a:r>
              <a:rPr lang="en-US" dirty="0"/>
              <a:t>This will be our last assignment</a:t>
            </a:r>
          </a:p>
        </p:txBody>
      </p:sp>
    </p:spTree>
    <p:extLst>
      <p:ext uri="{BB962C8B-B14F-4D97-AF65-F5344CB8AC3E}">
        <p14:creationId xmlns:p14="http://schemas.microsoft.com/office/powerpoint/2010/main" val="148410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Dual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9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75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>
                <a:blip r:embed="rId3"/>
                <a:stretch>
                  <a:fillRect l="-844" t="-9357" b="-6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>
                <a:blip r:embed="rId3"/>
                <a:stretch>
                  <a:fillRect l="-1086" t="-4116" b="-4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704669-9C8D-3F4D-9556-099B4CD83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40" y="1446858"/>
            <a:ext cx="2368584" cy="23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9F90-C49D-0149-B18F-AE1930E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 point of view</a:t>
                </a:r>
              </a:p>
              <a:p>
                <a:pPr lvl="1"/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Dual point of view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</a:p>
              <a:p>
                <a:pPr lvl="1"/>
                <a:r>
                  <a:rPr lang="en-US" dirty="0"/>
                  <a:t>The optimal separator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be defined by “support vectors”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C042B-53D0-5644-A58F-FDC4C3C7E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1751"/>
              </a:xfrm>
              <a:blipFill>
                <a:blip r:embed="rId2"/>
                <a:stretch>
                  <a:fillRect l="-965"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3FE803-E03B-FB4E-9120-C7758469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52" y="3981942"/>
            <a:ext cx="2377481" cy="23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</a:t>
            </a:r>
            <a:r>
              <a:rPr lang="en-US"/>
              <a:t>QP solvers</a:t>
            </a:r>
            <a:endParaRPr lang="en-US" dirty="0"/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>
                <a:blip r:embed="rId4"/>
                <a:stretch>
                  <a:fillRect l="-263" b="-24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</a:t>
                </a:r>
                <a:r>
                  <a:rPr lang="en-US"/>
                  <a:t>really worrying about </a:t>
                </a:r>
                <a:r>
                  <a:rPr lang="en-US" dirty="0"/>
                  <a:t>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>
                <a:blip r:embed="rId2"/>
                <a:stretch>
                  <a:fillRect l="-1086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Utilize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make predictions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/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B426CD3-13FB-634A-BDD6-A90486EE0831}"/>
              </a:ext>
            </a:extLst>
          </p:cNvPr>
          <p:cNvGrpSpPr/>
          <p:nvPr/>
        </p:nvGrpSpPr>
        <p:grpSpPr>
          <a:xfrm>
            <a:off x="1478280" y="4420343"/>
            <a:ext cx="4617720" cy="1557020"/>
            <a:chOff x="1447800" y="4754880"/>
            <a:chExt cx="4617720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/>
                <p:cNvSpPr/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sz="2000" b="0" i="0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  <m:sup/>
                      </m:sSup>
                      <m:r>
                        <m:rPr>
                          <m:nor/>
                        </m:rPr>
                        <a:rPr lang="en-US" sz="2000" dirty="0"/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" name="Rounded 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4754880"/>
                  <a:ext cx="4617720" cy="1557020"/>
                </a:xfrm>
                <a:prstGeom prst="roundRect">
                  <a:avLst/>
                </a:prstGeom>
                <a:blipFill>
                  <a:blip r:embed="rId4"/>
                  <a:stretch>
                    <a:fillRect t="-19200" b="-36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/>
            <p:cNvSpPr/>
            <p:nvPr/>
          </p:nvSpPr>
          <p:spPr>
            <a:xfrm>
              <a:off x="1600200" y="5338763"/>
              <a:ext cx="1066800" cy="8077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830401-7366-1446-BCA1-ECF5C979BDD2}"/>
              </a:ext>
            </a:extLst>
          </p:cNvPr>
          <p:cNvGrpSpPr/>
          <p:nvPr/>
        </p:nvGrpSpPr>
        <p:grpSpPr>
          <a:xfrm>
            <a:off x="6370319" y="4420343"/>
            <a:ext cx="5249251" cy="1557020"/>
            <a:chOff x="6400799" y="4754880"/>
            <a:chExt cx="5249251" cy="1557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/>
                <p:cNvSpPr/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b="0" dirty="0"/>
                    <a:t> </a:t>
                  </a:r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(for some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that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0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)</a:t>
                  </a:r>
                  <a:endParaRPr lang="en-US" sz="20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&gt;0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&gt;0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a14:m>
                  <a:r>
                    <a:rPr lang="en-US" sz="2000" dirty="0"/>
                    <a:t>  </a:t>
                  </a: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799" y="4754880"/>
                  <a:ext cx="5249251" cy="1557020"/>
                </a:xfrm>
                <a:prstGeom prst="roundRect">
                  <a:avLst/>
                </a:prstGeom>
                <a:blipFill>
                  <a:blip r:embed="rId5"/>
                  <a:stretch>
                    <a:fillRect b="-328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539074" y="5386865"/>
              <a:ext cx="273205" cy="761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Inner products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 </a:t>
                </a:r>
                <a:r>
                  <a:rPr lang="en-US" dirty="0">
                    <a:solidFill>
                      <a:schemeClr val="accent2"/>
                    </a:solidFill>
                  </a:rPr>
                  <a:t>Similarity</a:t>
                </a:r>
                <a:r>
                  <a:rPr lang="en-US" dirty="0"/>
                  <a:t> of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transformed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853074"/>
                <a:ext cx="10515600" cy="1500187"/>
              </a:xfrm>
              <a:blipFill>
                <a:blip r:embed="rId2"/>
                <a:stretch>
                  <a:fillRect l="-241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F4730-ADB4-0D47-ACDA-600573CFF2F6}"/>
              </a:ext>
            </a:extLst>
          </p:cNvPr>
          <p:cNvSpPr/>
          <p:nvPr/>
        </p:nvSpPr>
        <p:spPr>
          <a:xfrm>
            <a:off x="541810" y="5343675"/>
            <a:ext cx="1738184" cy="6343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9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Example we have discussed: </a:t>
                </a:r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z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965" t="-3117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289152" y="4130696"/>
            <a:ext cx="929390" cy="7131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/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Kernel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35A71C9-C126-204A-9E0E-46FA7B5A8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72" y="645655"/>
                <a:ext cx="4599709" cy="7342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A3DEB4-5E7E-834D-80AB-0EF5D89AFAB3}"/>
              </a:ext>
            </a:extLst>
          </p:cNvPr>
          <p:cNvSpPr/>
          <p:nvPr/>
        </p:nvSpPr>
        <p:spPr>
          <a:xfrm>
            <a:off x="1289152" y="6253531"/>
            <a:ext cx="1634157" cy="4786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0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We 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 that separates the data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Hard-Margin SVM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data is </a:t>
                </a:r>
                <a:r>
                  <a:rPr lang="en-US" dirty="0">
                    <a:solidFill>
                      <a:schemeClr val="accent1"/>
                    </a:solidFill>
                  </a:rPr>
                  <a:t>linearly separable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Solvable using Quadratic Program (QP)</a:t>
                </a:r>
              </a:p>
              <a:p>
                <a:pPr lvl="1"/>
                <a:r>
                  <a:rPr lang="en-US" dirty="0"/>
                  <a:t>Given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learned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 rotWithShape="0">
                <a:blip r:embed="rId2"/>
                <a:stretch>
                  <a:fillRect l="-100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809" y="3625352"/>
                <a:ext cx="5435600" cy="16900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3" y="3369721"/>
            <a:ext cx="2519678" cy="25341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450758" y="3643837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77659" y="3391703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4492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is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 such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sz="20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For illustrative purpose, make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1007484" cy="5454868"/>
              </a:xfrm>
              <a:blipFill>
                <a:blip r:embed="rId3"/>
                <a:stretch>
                  <a:fillRect l="-1038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488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-92102"/>
            <a:ext cx="10515600" cy="1325563"/>
          </a:xfrm>
        </p:spPr>
        <p:txBody>
          <a:bodyPr/>
          <a:lstStyle/>
          <a:p>
            <a:r>
              <a:rPr lang="en-US" dirty="0"/>
              <a:t>Summary of What We Talked About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000" b="1" u="sng" dirty="0">
                    <a:solidFill>
                      <a:schemeClr val="bg1"/>
                    </a:solidFill>
                  </a:rPr>
                  <a:t>Hard-Margin SVM (Separable Data)</a:t>
                </a:r>
                <a:br>
                  <a:rPr lang="en-US" sz="2000" b="1" i="1" u="sng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1192351"/>
                <a:ext cx="4604598" cy="15569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Soft-Margin SVM (Tolerate Noise)</a:t>
                </a:r>
                <a:endParaRPr lang="en-US" sz="20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rgbClr val="FFFF00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3116520"/>
                <a:ext cx="4928931" cy="1556977"/>
              </a:xfrm>
              <a:prstGeom prst="roundRect">
                <a:avLst/>
              </a:prstGeom>
              <a:blipFill>
                <a:blip r:embed="rId4"/>
                <a:stretch>
                  <a:fillRect t="-24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Kernel Formulation of Hard-Margin SVM</a:t>
                </a:r>
              </a:p>
              <a:p>
                <a:endParaRPr lang="en-US" sz="1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5" y="5023367"/>
                <a:ext cx="6670727" cy="1556977"/>
              </a:xfrm>
              <a:prstGeom prst="roundRect">
                <a:avLst/>
              </a:prstGeom>
              <a:blipFill>
                <a:blip r:embed="rId5"/>
                <a:stretch>
                  <a:fillRect t="-2419" b="-23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076122" y="1149736"/>
            <a:ext cx="1866514" cy="1556977"/>
            <a:chOff x="7493003" y="3369721"/>
            <a:chExt cx="3037967" cy="253415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530" y="3116520"/>
            <a:ext cx="1498854" cy="14875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2443" y="3116520"/>
            <a:ext cx="1473873" cy="1487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775" y="4866931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Version of 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4000" dirty="0"/>
              </a:p>
              <a:p>
                <a:r>
                  <a:rPr lang="en-US" dirty="0"/>
                  <a:t>Kernel Version of Soft-Margin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It can be obtained by similar procedure as hard-margin version</a:t>
                </a:r>
              </a:p>
              <a:p>
                <a:pPr lvl="1"/>
                <a:r>
                  <a:rPr lang="en-US" dirty="0"/>
                  <a:t>We can obtain the same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26513"/>
              </a:xfrm>
              <a:blipFill rotWithShape="0">
                <a:blip r:embed="rId2"/>
                <a:stretch>
                  <a:fillRect l="-1043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2309147"/>
                <a:ext cx="5892244" cy="1570204"/>
              </a:xfrm>
              <a:prstGeom prst="roundRect">
                <a:avLst/>
              </a:prstGeom>
              <a:blipFill>
                <a:blip r:embed="rId3"/>
                <a:stretch>
                  <a:fillRect t="-2560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94" y="4549914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8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Utilizing complementary slackness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0&lt;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“margin” support vector</a:t>
                </a:r>
                <a:r>
                  <a:rPr lang="en-US" dirty="0"/>
                  <a:t>	</a:t>
                </a:r>
              </a:p>
              <a:p>
                <a:pPr lvl="1"/>
                <a:endParaRPr lang="en-US" sz="1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2"/>
                    </a:solidFill>
                  </a:rPr>
                  <a:t>“non-margin” support vector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2"/>
                <a:stretch>
                  <a:fillRect l="-1086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153" y="4862813"/>
            <a:ext cx="1839621" cy="182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/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0416985-315C-5947-B350-D3D68AEA3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97" y="1843299"/>
                <a:ext cx="4500869" cy="1235857"/>
              </a:xfrm>
              <a:prstGeom prst="roundRect">
                <a:avLst/>
              </a:prstGeom>
              <a:blipFill>
                <a:blip r:embed="rId4"/>
                <a:stretch>
                  <a:fillRect t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/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16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11A8A75-FC8D-B34A-801A-EE1E694F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262" y="3231767"/>
                <a:ext cx="5436737" cy="1130372"/>
              </a:xfrm>
              <a:prstGeom prst="roundRect">
                <a:avLst/>
              </a:prstGeom>
              <a:blipFill>
                <a:blip r:embed="rId5"/>
                <a:stretch>
                  <a:fillRect t="-18478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98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FA07D-87DE-9C41-9342-F2B1423F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"/>
            <a:ext cx="10515600" cy="1325563"/>
          </a:xfrm>
        </p:spPr>
        <p:txBody>
          <a:bodyPr/>
          <a:lstStyle/>
          <a:p>
            <a:r>
              <a:rPr lang="en-US" dirty="0"/>
              <a:t>Another Look at Primal vs. 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</p:spPr>
            <p:txBody>
              <a:bodyPr/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BD5F4-F83A-5D42-9300-3D368C883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0247"/>
                <a:ext cx="4887097" cy="3034699"/>
              </a:xfrm>
              <a:blipFill>
                <a:blip r:embed="rId2"/>
                <a:stretch>
                  <a:fillRect l="-2338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/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92FDD9-3D92-E748-B8FC-6C1A5055D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57" y="1826022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96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/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BCF32F4-9BA0-8040-9627-E415EE319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56" y="2031968"/>
                <a:ext cx="4238051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Dual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Learned hypothesis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 is a support vector)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E2433F4-9BB4-4B49-A18F-7D3DA4994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3" y="1340247"/>
                <a:ext cx="6793971" cy="3231753"/>
              </a:xfrm>
              <a:prstGeom prst="rect">
                <a:avLst/>
              </a:prstGeom>
              <a:blipFill>
                <a:blip r:embed="rId5"/>
                <a:stretch>
                  <a:fillRect l="-1679" t="-313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Primal view of SVM (</a:t>
                </a:r>
                <a:r>
                  <a:rPr lang="en-US" dirty="0">
                    <a:solidFill>
                      <a:schemeClr val="accent2"/>
                    </a:solidFill>
                  </a:rPr>
                  <a:t>parametric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are learning the weights for SVM, i.e.,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When using RBF Kernel, there are infinite number of parameters</a:t>
                </a:r>
              </a:p>
              <a:p>
                <a:r>
                  <a:rPr lang="en-US" b="0" dirty="0"/>
                  <a:t>Dual kernel view of SVM (</a:t>
                </a:r>
                <a:r>
                  <a:rPr lang="en-US" b="0" dirty="0">
                    <a:solidFill>
                      <a:schemeClr val="accent2"/>
                    </a:solidFill>
                  </a:rPr>
                  <a:t>nonparametric</a:t>
                </a:r>
                <a:r>
                  <a:rPr lang="en-US" b="0" dirty="0"/>
                  <a:t>)</a:t>
                </a:r>
              </a:p>
              <a:p>
                <a:pPr lvl="1"/>
                <a:r>
                  <a:rPr lang="en-US" dirty="0"/>
                  <a:t>We are learning the support vectors, and use those for prediction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A46158F-2F04-AB4F-AB23-61375265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6889"/>
                <a:ext cx="10941908" cy="2040473"/>
              </a:xfrm>
              <a:prstGeom prst="rect">
                <a:avLst/>
              </a:prstGeom>
              <a:blipFill>
                <a:blip r:embed="rId6"/>
                <a:stretch>
                  <a:fillRect l="-1044" t="-6790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7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3BB9-1E74-F94C-9448-40A05EED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SVM and Radial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Kernel SVM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8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dirty="0">
                    <a:solidFill>
                      <a:schemeClr val="accent2"/>
                    </a:solidFill>
                  </a:rPr>
                  <a:t>support vectors </a:t>
                </a:r>
                <a:r>
                  <a:rPr lang="en-US" dirty="0"/>
                  <a:t>to characterize a hypothesis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Radial Basis Functions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Use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c</a:t>
                </a:r>
                <a:r>
                  <a:rPr lang="en-US" dirty="0">
                    <a:solidFill>
                      <a:schemeClr val="accent2"/>
                    </a:solidFill>
                  </a:rPr>
                  <a:t>luster centers </a:t>
                </a:r>
                <a:r>
                  <a:rPr lang="en-US" dirty="0"/>
                  <a:t>to characterize a hypothesis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35A42-96BB-484F-BB8C-FB5007A02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523" b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820599-0C78-4D49-84A8-AD4EC0D1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94" y="4561618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E933C-F7AA-0A43-B0BD-0F9258941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94" y="1825625"/>
            <a:ext cx="26797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452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Recall: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for 2-d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b="0" dirty="0"/>
                  <a:t>General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polynomial	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3755"/>
              </a:xfrm>
              <a:blipFill>
                <a:blip r:embed="rId3"/>
                <a:stretch>
                  <a:fillRect l="-1086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89153" y="4001294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89153" y="3866357"/>
            <a:ext cx="929390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9152" y="6167786"/>
            <a:ext cx="4159926" cy="638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sz="3200" dirty="0"/>
              </a:p>
              <a:p>
                <a:r>
                  <a:rPr lang="en-US" dirty="0"/>
                  <a:t>What are the properties of (candidate)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  <a:p>
                <a:endParaRPr lang="en-US" dirty="0"/>
              </a:p>
              <a:p>
                <a:r>
                  <a:rPr lang="en-US" dirty="0"/>
                  <a:t>Leave-One-Out Cross-Validation (LOOCV)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(an upper bound, could be smaller)</a:t>
                </a:r>
              </a:p>
              <a:p>
                <a:pPr lvl="1"/>
                <a:endParaRPr 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406228"/>
            <a:ext cx="2015066" cy="20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Computational complexity</a:t>
                </a:r>
              </a:p>
              <a:p>
                <a:pPr lvl="1"/>
                <a:r>
                  <a:rPr lang="en-US" dirty="0"/>
                  <a:t>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Direct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O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s-IS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is-I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𝑄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Computation through </a:t>
                </a:r>
                <a:r>
                  <a:rPr lang="en-US" dirty="0">
                    <a:solidFill>
                      <a:schemeClr val="accent1"/>
                    </a:solidFill>
                  </a:rPr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38200" y="4001294"/>
            <a:ext cx="6178420" cy="477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General form of polynomial kernel: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0" y="1008993"/>
                <a:ext cx="4681393" cy="1130522"/>
              </a:xfrm>
              <a:prstGeom prst="roundRect">
                <a:avLst/>
              </a:prstGeom>
              <a:blipFill rotWithShape="0">
                <a:blip r:embed="rId3"/>
                <a:stretch>
                  <a:fillRect l="-64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1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Only Need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 to Exist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/>
                  <a:t>In the discussion of polynomial kernels, </a:t>
                </a:r>
              </a:p>
              <a:p>
                <a:pPr lvl="1"/>
                <a:r>
                  <a:rPr lang="en-US" dirty="0"/>
                  <a:t>We have a target transformation in mind</a:t>
                </a:r>
              </a:p>
              <a:p>
                <a:pPr lvl="1"/>
                <a:r>
                  <a:rPr lang="en-US" dirty="0"/>
                  <a:t>Want to find a corresponding kernel function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 fact,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inner product in </a:t>
                </a:r>
                <a:r>
                  <a:rPr lang="en-US" b="1" dirty="0">
                    <a:solidFill>
                      <a:srgbClr val="C00000"/>
                    </a:solidFill>
                  </a:rPr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space, we are good</a:t>
                </a:r>
              </a:p>
              <a:p>
                <a:pPr lvl="1"/>
                <a:r>
                  <a:rPr lang="en-US" dirty="0"/>
                  <a:t>Just plug in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the kernel in the dual formulation</a:t>
                </a:r>
              </a:p>
              <a:p>
                <a:pPr lvl="1"/>
                <a:r>
                  <a:rPr lang="en-US" dirty="0"/>
                  <a:t>We obtain a linear separator in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3"/>
                <a:stretch>
                  <a:fillRect l="-1006" t="-2326" r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50" y="4935587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0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dirty="0"/>
                  <a:t>What’s the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space?</a:t>
                </a:r>
              </a:p>
              <a:p>
                <a:pPr lvl="1"/>
                <a:r>
                  <a:rPr lang="en-US" dirty="0"/>
                  <a:t>For simplicity,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1 dimensional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′2</m:t>
                            </m:r>
                          </m:sup>
                        </m:sSup>
                      </m:sup>
                    </m:sSup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bg-BG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rad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′2</m:t>
                                </m:r>
                              </m:sup>
                            </m:sSup>
                          </m:sup>
                        </m:sSup>
                      </m:e>
                    </m:nary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e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r>
                  <a:rPr lang="en-US" b="0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3132"/>
                <a:ext cx="10515600" cy="545486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Taylor expansion: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bg-BG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904" y="3139226"/>
                <a:ext cx="5327780" cy="756745"/>
              </a:xfrm>
              <a:prstGeom prst="roundRect">
                <a:avLst/>
              </a:prstGeom>
              <a:blipFill rotWithShape="0">
                <a:blip r:embed="rId4"/>
                <a:stretch>
                  <a:fillRect l="-913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635876" y="3326525"/>
            <a:ext cx="2384214" cy="19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RBF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r>
                  <a:rPr lang="en-US" b="0" dirty="0"/>
                  <a:t>The corresponding transform in 1-dim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inner product of two vectors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</a:t>
                </a:r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3132"/>
                <a:ext cx="11585029" cy="5454868"/>
              </a:xfrm>
              <a:blipFill rotWithShape="0">
                <a:blip r:embed="rId3"/>
                <a:stretch>
                  <a:fillRect l="-894" b="-1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7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Your Own Kernel? </a:t>
            </a:r>
            <a:r>
              <a:rPr lang="en-US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we design a kernel function, how do we know whether it is valid, i.e., whether there is a corresponding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space?</a:t>
                </a:r>
              </a:p>
              <a:p>
                <a:endParaRPr lang="en-US" dirty="0"/>
              </a:p>
              <a:p>
                <a:r>
                  <a:rPr lang="en-US" dirty="0"/>
                  <a:t>Mercer’s condition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(See discussion in LFD 8.3.2)</a:t>
                </a:r>
              </a:p>
              <a:p>
                <a:pPr lvl="1"/>
                <a:r>
                  <a:rPr lang="en-US" dirty="0"/>
                  <a:t>Kernel matrix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valid kernel if and only if the kernel matrix is always </a:t>
                </a:r>
                <a:r>
                  <a:rPr lang="en-US" dirty="0">
                    <a:solidFill>
                      <a:srgbClr val="C00000"/>
                    </a:solidFill>
                  </a:rPr>
                  <a:t>symmetric positive semi-definite</a:t>
                </a:r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42278"/>
              </a:xfrm>
              <a:blipFill rotWithShape="0">
                <a:blip r:embed="rId3"/>
                <a:stretch>
                  <a:fillRect l="-1043" t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91" y="4119275"/>
            <a:ext cx="4404134" cy="14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197122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4923215"/>
                <a:ext cx="8707897" cy="1569660"/>
              </a:xfrm>
              <a:prstGeom prst="rect">
                <a:avLst/>
              </a:prstGeom>
              <a:blipFill>
                <a:blip r:embed="rId4"/>
                <a:stretch>
                  <a:fillRect l="-1019" t="-2400" r="-14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violation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violation 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97" y="2563805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Additional Remarks: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outside of the margin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correctly classified, but inside the margin</a:t>
                </a:r>
                <a:endParaRPr lang="en-US" sz="2400" b="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incorrectly classified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012425"/>
                <a:ext cx="8155438" cy="1569660"/>
              </a:xfrm>
              <a:prstGeom prst="rect">
                <a:avLst/>
              </a:prstGeom>
              <a:blipFill>
                <a:blip r:embed="rId4"/>
                <a:stretch>
                  <a:fillRect l="-1089" t="-2400" r="-31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09"/>
                <a:ext cx="5140299" cy="1569661"/>
              </a:xfrm>
              <a:prstGeom prst="roundRect">
                <a:avLst/>
              </a:prstGeom>
              <a:blipFill>
                <a:blip r:embed="rId5"/>
                <a:stretch>
                  <a:fillRect t="-59524" b="-5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8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69825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50666</TotalTime>
  <Words>4158</Words>
  <Application>Microsoft Macintosh PowerPoint</Application>
  <PresentationFormat>Widescreen</PresentationFormat>
  <Paragraphs>664</Paragraphs>
  <Slides>54</Slides>
  <Notes>20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 </vt:lpstr>
      <vt:lpstr>Recap</vt:lpstr>
      <vt:lpstr>Support Vector Machine</vt:lpstr>
      <vt:lpstr>Support Vectors</vt:lpstr>
      <vt:lpstr>Non-Separable Data</vt:lpstr>
      <vt:lpstr>Soft-Margin SVM</vt:lpstr>
      <vt:lpstr>Soft-Margin SVM</vt:lpstr>
      <vt:lpstr>What if Tolerating Small Noises Is Not Enough</vt:lpstr>
      <vt:lpstr>Today’s Lecture </vt:lpstr>
      <vt:lpstr>Lagrangian Duality and  Convex Optimization</vt:lpstr>
      <vt:lpstr>Convex Optimization</vt:lpstr>
      <vt:lpstr>Lagrangian</vt:lpstr>
      <vt:lpstr>Lagrangian</vt:lpstr>
      <vt:lpstr>Primal-Dual Formulation</vt:lpstr>
      <vt:lpstr>SVM and Regularization</vt:lpstr>
      <vt:lpstr>Minimax Theorem [von Neumann, 1928]</vt:lpstr>
      <vt:lpstr>Karush-Kuhn-Tucker (KKT) Conditions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Support Vectors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  <vt:lpstr>Summary of What We Talked About So Far</vt:lpstr>
      <vt:lpstr>Kernel Version of Soft-Margin SVM</vt:lpstr>
      <vt:lpstr>Interpretation of Support Vectors</vt:lpstr>
      <vt:lpstr>Another Look at Primal vs. Dual SVM</vt:lpstr>
      <vt:lpstr>Kernel SVM and Radial Basis Functions</vt:lpstr>
      <vt:lpstr>Kernel Functions</vt:lpstr>
      <vt:lpstr>Polynomial Kernel</vt:lpstr>
      <vt:lpstr>Polynomial Kernel</vt:lpstr>
      <vt:lpstr>We Only Need z ⃗ Space to Exist</vt:lpstr>
      <vt:lpstr>Gaussian RBF Kernel</vt:lpstr>
      <vt:lpstr>Gaussian RBF Kernel</vt:lpstr>
      <vt:lpstr>Design Your Own Kernel? [Safe to Skip]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4441</cp:revision>
  <cp:lastPrinted>2020-04-07T17:58:30Z</cp:lastPrinted>
  <dcterms:created xsi:type="dcterms:W3CDTF">2017-08-24T15:35:37Z</dcterms:created>
  <dcterms:modified xsi:type="dcterms:W3CDTF">2022-11-10T06:25:30Z</dcterms:modified>
</cp:coreProperties>
</file>